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67" r:id="rId3"/>
    <p:sldId id="257" r:id="rId4"/>
    <p:sldId id="265" r:id="rId5"/>
    <p:sldId id="261" r:id="rId6"/>
    <p:sldId id="274" r:id="rId7"/>
    <p:sldId id="273" r:id="rId8"/>
    <p:sldId id="275" r:id="rId9"/>
    <p:sldId id="280" r:id="rId10"/>
    <p:sldId id="281" r:id="rId11"/>
    <p:sldId id="278" r:id="rId12"/>
    <p:sldId id="279" r:id="rId13"/>
    <p:sldId id="276" r:id="rId14"/>
    <p:sldId id="277" r:id="rId15"/>
    <p:sldId id="259" r:id="rId16"/>
    <p:sldId id="283" r:id="rId17"/>
    <p:sldId id="282" r:id="rId18"/>
    <p:sldId id="269" r:id="rId19"/>
    <p:sldId id="28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208" autoAdjust="0"/>
    <p:restoredTop sz="94660"/>
  </p:normalViewPr>
  <p:slideViewPr>
    <p:cSldViewPr snapToGrid="0">
      <p:cViewPr varScale="1">
        <p:scale>
          <a:sx n="63" d="100"/>
          <a:sy n="63" d="100"/>
        </p:scale>
        <p:origin x="7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5D1A80BC-CEAA-4F27-A33F-DF8F99213A5B}"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53014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7DD680-2C63-4180-93A4-5660402865D6}" type="datetimeFigureOut">
              <a:rPr lang="en-IN" smtClean="0"/>
              <a:t>06-05-2022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1A80BC-CEAA-4F27-A33F-DF8F99213A5B}" type="slidenum">
              <a:rPr lang="en-IN" smtClean="0"/>
              <a:t>‹#›</a:t>
            </a:fld>
            <a:endParaRPr lang="en-IN"/>
          </a:p>
        </p:txBody>
      </p:sp>
    </p:spTree>
    <p:extLst>
      <p:ext uri="{BB962C8B-B14F-4D97-AF65-F5344CB8AC3E}">
        <p14:creationId xmlns:p14="http://schemas.microsoft.com/office/powerpoint/2010/main" val="1535300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1A80BC-CEAA-4F27-A33F-DF8F99213A5B}"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666183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1A80BC-CEAA-4F27-A33F-DF8F99213A5B}"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00191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1A80BC-CEAA-4F27-A33F-DF8F99213A5B}" type="slidenum">
              <a:rPr lang="en-IN" smtClean="0"/>
              <a:t>‹#›</a:t>
            </a:fld>
            <a:endParaRPr lang="en-IN"/>
          </a:p>
        </p:txBody>
      </p:sp>
    </p:spTree>
    <p:extLst>
      <p:ext uri="{BB962C8B-B14F-4D97-AF65-F5344CB8AC3E}">
        <p14:creationId xmlns:p14="http://schemas.microsoft.com/office/powerpoint/2010/main" val="333391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1A80BC-CEAA-4F27-A33F-DF8F99213A5B}"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750065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1A80BC-CEAA-4F27-A33F-DF8F99213A5B}"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041565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1A80BC-CEAA-4F27-A33F-DF8F99213A5B}"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17951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1A80BC-CEAA-4F27-A33F-DF8F99213A5B}"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70633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1A80BC-CEAA-4F27-A33F-DF8F99213A5B}" type="slidenum">
              <a:rPr lang="en-IN" smtClean="0"/>
              <a:t>‹#›</a:t>
            </a:fld>
            <a:endParaRPr lang="en-IN"/>
          </a:p>
        </p:txBody>
      </p:sp>
    </p:spTree>
    <p:extLst>
      <p:ext uri="{BB962C8B-B14F-4D97-AF65-F5344CB8AC3E}">
        <p14:creationId xmlns:p14="http://schemas.microsoft.com/office/powerpoint/2010/main" val="1136916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7DD680-2C63-4180-93A4-5660402865D6}" type="datetimeFigureOut">
              <a:rPr lang="en-IN" smtClean="0"/>
              <a:t>06-05-2022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1A80BC-CEAA-4F27-A33F-DF8F99213A5B}"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52077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87DD680-2C63-4180-93A4-5660402865D6}" type="datetimeFigureOut">
              <a:rPr lang="en-IN" smtClean="0"/>
              <a:t>06-05-2022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1A80BC-CEAA-4F27-A33F-DF8F99213A5B}" type="slidenum">
              <a:rPr lang="en-IN" smtClean="0"/>
              <a:t>‹#›</a:t>
            </a:fld>
            <a:endParaRPr lang="en-IN"/>
          </a:p>
        </p:txBody>
      </p:sp>
    </p:spTree>
    <p:extLst>
      <p:ext uri="{BB962C8B-B14F-4D97-AF65-F5344CB8AC3E}">
        <p14:creationId xmlns:p14="http://schemas.microsoft.com/office/powerpoint/2010/main" val="2115932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7DD680-2C63-4180-93A4-5660402865D6}" type="datetimeFigureOut">
              <a:rPr lang="en-IN" smtClean="0"/>
              <a:t>06-05-2022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D1A80BC-CEAA-4F27-A33F-DF8F99213A5B}"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62307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87DD680-2C63-4180-93A4-5660402865D6}" type="datetimeFigureOut">
              <a:rPr lang="en-IN" smtClean="0"/>
              <a:t>06-05-2022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D1A80BC-CEAA-4F27-A33F-DF8F99213A5B}"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99557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7DD680-2C63-4180-93A4-5660402865D6}" type="datetimeFigureOut">
              <a:rPr lang="en-IN" smtClean="0"/>
              <a:t>06-05-2022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D1A80BC-CEAA-4F27-A33F-DF8F99213A5B}" type="slidenum">
              <a:rPr lang="en-IN" smtClean="0"/>
              <a:t>‹#›</a:t>
            </a:fld>
            <a:endParaRPr lang="en-IN"/>
          </a:p>
        </p:txBody>
      </p:sp>
    </p:spTree>
    <p:extLst>
      <p:ext uri="{BB962C8B-B14F-4D97-AF65-F5344CB8AC3E}">
        <p14:creationId xmlns:p14="http://schemas.microsoft.com/office/powerpoint/2010/main" val="27279563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7DD680-2C63-4180-93A4-5660402865D6}" type="datetimeFigureOut">
              <a:rPr lang="en-IN" smtClean="0"/>
              <a:t>06-05-2022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1A80BC-CEAA-4F27-A33F-DF8F99213A5B}"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45076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7DD680-2C63-4180-93A4-5660402865D6}" type="datetimeFigureOut">
              <a:rPr lang="en-IN" smtClean="0"/>
              <a:t>06-05-2022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1A80BC-CEAA-4F27-A33F-DF8F99213A5B}" type="slidenum">
              <a:rPr lang="en-IN" smtClean="0"/>
              <a:t>‹#›</a:t>
            </a:fld>
            <a:endParaRPr lang="en-IN"/>
          </a:p>
        </p:txBody>
      </p:sp>
    </p:spTree>
    <p:extLst>
      <p:ext uri="{BB962C8B-B14F-4D97-AF65-F5344CB8AC3E}">
        <p14:creationId xmlns:p14="http://schemas.microsoft.com/office/powerpoint/2010/main" val="2458668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87DD680-2C63-4180-93A4-5660402865D6}" type="datetimeFigureOut">
              <a:rPr lang="en-IN" smtClean="0"/>
              <a:t>06-05-2022</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1A80BC-CEAA-4F27-A33F-DF8F99213A5B}" type="slidenum">
              <a:rPr lang="en-IN" smtClean="0"/>
              <a:t>‹#›</a:t>
            </a:fld>
            <a:endParaRPr lang="en-IN"/>
          </a:p>
        </p:txBody>
      </p:sp>
    </p:spTree>
    <p:extLst>
      <p:ext uri="{BB962C8B-B14F-4D97-AF65-F5344CB8AC3E}">
        <p14:creationId xmlns:p14="http://schemas.microsoft.com/office/powerpoint/2010/main" val="110606740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6F87C-879C-4193-84B5-AD60FEE13236}"/>
              </a:ext>
            </a:extLst>
          </p:cNvPr>
          <p:cNvSpPr>
            <a:spLocks noGrp="1"/>
          </p:cNvSpPr>
          <p:nvPr>
            <p:ph type="ctrTitle"/>
          </p:nvPr>
        </p:nvSpPr>
        <p:spPr/>
        <p:txBody>
          <a:bodyPr>
            <a:normAutofit fontScale="90000"/>
          </a:bodyPr>
          <a:lstStyle/>
          <a:p>
            <a:r>
              <a:rPr lang="en-US" dirty="0"/>
              <a:t>MINOR PROJECT – 2</a:t>
            </a:r>
            <a:br>
              <a:rPr lang="en-US" dirty="0"/>
            </a:br>
            <a:r>
              <a:rPr lang="en-US" dirty="0"/>
              <a:t>(150603)</a:t>
            </a:r>
            <a:endParaRPr lang="en-IN" dirty="0"/>
          </a:p>
        </p:txBody>
      </p:sp>
      <p:sp>
        <p:nvSpPr>
          <p:cNvPr id="3" name="Subtitle 2">
            <a:extLst>
              <a:ext uri="{FF2B5EF4-FFF2-40B4-BE49-F238E27FC236}">
                <a16:creationId xmlns:a16="http://schemas.microsoft.com/office/drawing/2014/main" id="{1BFB5A7E-5E17-415A-A7BC-B37E6E79FF4C}"/>
              </a:ext>
            </a:extLst>
          </p:cNvPr>
          <p:cNvSpPr>
            <a:spLocks noGrp="1"/>
          </p:cNvSpPr>
          <p:nvPr>
            <p:ph type="subTitle" idx="1"/>
          </p:nvPr>
        </p:nvSpPr>
        <p:spPr>
          <a:xfrm>
            <a:off x="2692398" y="3657596"/>
            <a:ext cx="7084648" cy="1645923"/>
          </a:xfrm>
        </p:spPr>
        <p:txBody>
          <a:bodyPr>
            <a:normAutofit fontScale="92500" lnSpcReduction="20000"/>
          </a:bodyPr>
          <a:lstStyle/>
          <a:p>
            <a:pPr algn="l"/>
            <a:r>
              <a:rPr lang="en-US" sz="2200" b="1" dirty="0"/>
              <a:t>Abhinav Chaturvedi				</a:t>
            </a:r>
            <a:r>
              <a:rPr lang="en-US" sz="2200" b="1" dirty="0" err="1"/>
              <a:t>Sanidhya</a:t>
            </a:r>
            <a:r>
              <a:rPr lang="en-US" sz="2200" b="1" dirty="0"/>
              <a:t> </a:t>
            </a:r>
            <a:r>
              <a:rPr lang="en-US" sz="2200" b="1" dirty="0" err="1"/>
              <a:t>Somwanshi</a:t>
            </a:r>
            <a:endParaRPr lang="en-US" sz="2200" b="1" dirty="0"/>
          </a:p>
          <a:p>
            <a:pPr algn="l"/>
            <a:r>
              <a:rPr lang="en-US" sz="2200" b="1" dirty="0"/>
              <a:t>0901CS191003					0901CS191107</a:t>
            </a:r>
          </a:p>
          <a:p>
            <a:pPr algn="l"/>
            <a:r>
              <a:rPr lang="en-US" sz="2200" b="1" dirty="0"/>
              <a:t>CSE (3</a:t>
            </a:r>
            <a:r>
              <a:rPr lang="en-US" sz="2200" b="1" baseline="30000" dirty="0"/>
              <a:t>rd</a:t>
            </a:r>
            <a:r>
              <a:rPr lang="en-US" sz="2200" b="1" dirty="0"/>
              <a:t> year- VI semester )		CSE (3</a:t>
            </a:r>
            <a:r>
              <a:rPr lang="en-US" sz="2200" b="1" baseline="30000" dirty="0"/>
              <a:t>rd</a:t>
            </a:r>
            <a:r>
              <a:rPr lang="en-US" sz="2200" b="1" dirty="0"/>
              <a:t> year- VI semester )</a:t>
            </a:r>
          </a:p>
          <a:p>
            <a:pPr algn="l"/>
            <a:r>
              <a:rPr lang="en-US" sz="2200" b="1" dirty="0"/>
              <a:t>Batch – A						Batch – B</a:t>
            </a:r>
          </a:p>
          <a:p>
            <a:pPr algn="l"/>
            <a:endParaRPr lang="en-US" sz="2200" b="1" dirty="0"/>
          </a:p>
          <a:p>
            <a:endParaRPr lang="en-IN" dirty="0"/>
          </a:p>
        </p:txBody>
      </p:sp>
    </p:spTree>
    <p:extLst>
      <p:ext uri="{BB962C8B-B14F-4D97-AF65-F5344CB8AC3E}">
        <p14:creationId xmlns:p14="http://schemas.microsoft.com/office/powerpoint/2010/main" val="4271106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endParaRPr lang="en-US" dirty="0"/>
          </a:p>
          <a:p>
            <a:pPr marL="0" indent="0">
              <a:buNone/>
            </a:pPr>
            <a:endParaRPr lang="en-US" dirty="0"/>
          </a:p>
        </p:txBody>
      </p:sp>
      <p:sp>
        <p:nvSpPr>
          <p:cNvPr id="5" name="Title 1">
            <a:extLst>
              <a:ext uri="{FF2B5EF4-FFF2-40B4-BE49-F238E27FC236}">
                <a16:creationId xmlns:a16="http://schemas.microsoft.com/office/drawing/2014/main" id="{FA7EBF9A-762D-0FDB-B971-559DF6626F11}"/>
              </a:ext>
            </a:extLst>
          </p:cNvPr>
          <p:cNvSpPr>
            <a:spLocks noGrp="1"/>
          </p:cNvSpPr>
          <p:nvPr>
            <p:ph type="title"/>
          </p:nvPr>
        </p:nvSpPr>
        <p:spPr>
          <a:xfrm>
            <a:off x="1295402" y="982132"/>
            <a:ext cx="9601196" cy="1303867"/>
          </a:xfrm>
        </p:spPr>
        <p:txBody>
          <a:bodyPr/>
          <a:lstStyle/>
          <a:p>
            <a:r>
              <a:rPr lang="en-US" b="1" dirty="0"/>
              <a:t>Data Flow Diagram</a:t>
            </a:r>
            <a:endParaRPr lang="en-IN" b="1" dirty="0"/>
          </a:p>
        </p:txBody>
      </p:sp>
      <p:pic>
        <p:nvPicPr>
          <p:cNvPr id="7" name="Picture 6">
            <a:extLst>
              <a:ext uri="{FF2B5EF4-FFF2-40B4-BE49-F238E27FC236}">
                <a16:creationId xmlns:a16="http://schemas.microsoft.com/office/drawing/2014/main" id="{7422A210-EC25-BA43-C269-7E8A78C7F917}"/>
              </a:ext>
            </a:extLst>
          </p:cNvPr>
          <p:cNvPicPr>
            <a:picLocks noChangeAspect="1"/>
          </p:cNvPicPr>
          <p:nvPr/>
        </p:nvPicPr>
        <p:blipFill rotWithShape="1">
          <a:blip r:embed="rId2">
            <a:extLst>
              <a:ext uri="{28A0092B-C50C-407E-A947-70E740481C1C}">
                <a14:useLocalDpi xmlns:a14="http://schemas.microsoft.com/office/drawing/2010/main" val="0"/>
              </a:ext>
            </a:extLst>
          </a:blip>
          <a:srcRect t="46049"/>
          <a:stretch/>
        </p:blipFill>
        <p:spPr>
          <a:xfrm>
            <a:off x="3321406" y="2424851"/>
            <a:ext cx="4887874" cy="3821217"/>
          </a:xfrm>
          <a:prstGeom prst="rect">
            <a:avLst/>
          </a:prstGeom>
        </p:spPr>
      </p:pic>
    </p:spTree>
    <p:extLst>
      <p:ext uri="{BB962C8B-B14F-4D97-AF65-F5344CB8AC3E}">
        <p14:creationId xmlns:p14="http://schemas.microsoft.com/office/powerpoint/2010/main" val="4122593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endParaRPr lang="en-US" dirty="0"/>
          </a:p>
          <a:p>
            <a:pPr marL="0" indent="0">
              <a:buNone/>
            </a:pPr>
            <a:endParaRPr lang="en-US" dirty="0"/>
          </a:p>
        </p:txBody>
      </p:sp>
      <p:sp>
        <p:nvSpPr>
          <p:cNvPr id="5" name="Title 1">
            <a:extLst>
              <a:ext uri="{FF2B5EF4-FFF2-40B4-BE49-F238E27FC236}">
                <a16:creationId xmlns:a16="http://schemas.microsoft.com/office/drawing/2014/main" id="{FA7EBF9A-762D-0FDB-B971-559DF6626F11}"/>
              </a:ext>
            </a:extLst>
          </p:cNvPr>
          <p:cNvSpPr>
            <a:spLocks noGrp="1"/>
          </p:cNvSpPr>
          <p:nvPr>
            <p:ph type="title"/>
          </p:nvPr>
        </p:nvSpPr>
        <p:spPr>
          <a:xfrm>
            <a:off x="1295402" y="982132"/>
            <a:ext cx="9601196" cy="1303867"/>
          </a:xfrm>
        </p:spPr>
        <p:txBody>
          <a:bodyPr/>
          <a:lstStyle/>
          <a:p>
            <a:r>
              <a:rPr lang="en-US" b="1" dirty="0"/>
              <a:t>Creating Grids</a:t>
            </a:r>
            <a:endParaRPr lang="en-IN" b="1" dirty="0"/>
          </a:p>
        </p:txBody>
      </p:sp>
      <p:pic>
        <p:nvPicPr>
          <p:cNvPr id="6" name="Picture 5">
            <a:extLst>
              <a:ext uri="{FF2B5EF4-FFF2-40B4-BE49-F238E27FC236}">
                <a16:creationId xmlns:a16="http://schemas.microsoft.com/office/drawing/2014/main" id="{354D40E2-847A-B5D1-5B4B-0E2F05CEAE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6451" y="2556932"/>
            <a:ext cx="4578429" cy="3511095"/>
          </a:xfrm>
          <a:prstGeom prst="rect">
            <a:avLst/>
          </a:prstGeom>
        </p:spPr>
      </p:pic>
    </p:spTree>
    <p:extLst>
      <p:ext uri="{BB962C8B-B14F-4D97-AF65-F5344CB8AC3E}">
        <p14:creationId xmlns:p14="http://schemas.microsoft.com/office/powerpoint/2010/main" val="4024432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endParaRPr lang="en-US" dirty="0"/>
          </a:p>
          <a:p>
            <a:pPr marL="0" indent="0">
              <a:buNone/>
            </a:pPr>
            <a:endParaRPr lang="en-US" dirty="0"/>
          </a:p>
        </p:txBody>
      </p:sp>
      <p:sp>
        <p:nvSpPr>
          <p:cNvPr id="5" name="Title 1">
            <a:extLst>
              <a:ext uri="{FF2B5EF4-FFF2-40B4-BE49-F238E27FC236}">
                <a16:creationId xmlns:a16="http://schemas.microsoft.com/office/drawing/2014/main" id="{FA7EBF9A-762D-0FDB-B971-559DF6626F11}"/>
              </a:ext>
            </a:extLst>
          </p:cNvPr>
          <p:cNvSpPr>
            <a:spLocks noGrp="1"/>
          </p:cNvSpPr>
          <p:nvPr>
            <p:ph type="title"/>
          </p:nvPr>
        </p:nvSpPr>
        <p:spPr>
          <a:xfrm>
            <a:off x="1295402" y="982132"/>
            <a:ext cx="9601196" cy="1303867"/>
          </a:xfrm>
        </p:spPr>
        <p:txBody>
          <a:bodyPr/>
          <a:lstStyle/>
          <a:p>
            <a:r>
              <a:rPr lang="en-US" b="1" dirty="0"/>
              <a:t>Nearby Venues Data</a:t>
            </a:r>
            <a:endParaRPr lang="en-IN" b="1" dirty="0"/>
          </a:p>
        </p:txBody>
      </p:sp>
      <p:pic>
        <p:nvPicPr>
          <p:cNvPr id="4" name="Picture 3">
            <a:extLst>
              <a:ext uri="{FF2B5EF4-FFF2-40B4-BE49-F238E27FC236}">
                <a16:creationId xmlns:a16="http://schemas.microsoft.com/office/drawing/2014/main" id="{11864DEB-0DD6-C135-0FC4-09B5B8B43B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5920" y="2556932"/>
            <a:ext cx="9138917" cy="3546831"/>
          </a:xfrm>
          <a:prstGeom prst="rect">
            <a:avLst/>
          </a:prstGeom>
        </p:spPr>
      </p:pic>
    </p:spTree>
    <p:extLst>
      <p:ext uri="{BB962C8B-B14F-4D97-AF65-F5344CB8AC3E}">
        <p14:creationId xmlns:p14="http://schemas.microsoft.com/office/powerpoint/2010/main" val="2600320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endParaRPr lang="en-US" dirty="0"/>
          </a:p>
          <a:p>
            <a:pPr marL="0" indent="0">
              <a:buNone/>
            </a:pPr>
            <a:endParaRPr lang="en-US" dirty="0"/>
          </a:p>
        </p:txBody>
      </p:sp>
      <p:sp>
        <p:nvSpPr>
          <p:cNvPr id="5" name="Title 1">
            <a:extLst>
              <a:ext uri="{FF2B5EF4-FFF2-40B4-BE49-F238E27FC236}">
                <a16:creationId xmlns:a16="http://schemas.microsoft.com/office/drawing/2014/main" id="{FA7EBF9A-762D-0FDB-B971-559DF6626F11}"/>
              </a:ext>
            </a:extLst>
          </p:cNvPr>
          <p:cNvSpPr>
            <a:spLocks noGrp="1"/>
          </p:cNvSpPr>
          <p:nvPr>
            <p:ph type="title"/>
          </p:nvPr>
        </p:nvSpPr>
        <p:spPr>
          <a:xfrm>
            <a:off x="1295402" y="982132"/>
            <a:ext cx="9601196" cy="1303867"/>
          </a:xfrm>
        </p:spPr>
        <p:txBody>
          <a:bodyPr/>
          <a:lstStyle/>
          <a:p>
            <a:r>
              <a:rPr lang="en-US" b="1" dirty="0"/>
              <a:t>Result</a:t>
            </a:r>
            <a:endParaRPr lang="en-IN" b="1" dirty="0"/>
          </a:p>
        </p:txBody>
      </p:sp>
      <p:pic>
        <p:nvPicPr>
          <p:cNvPr id="6" name="Picture 5">
            <a:extLst>
              <a:ext uri="{FF2B5EF4-FFF2-40B4-BE49-F238E27FC236}">
                <a16:creationId xmlns:a16="http://schemas.microsoft.com/office/drawing/2014/main" id="{CB5D5E16-506C-022E-3F4E-A08DD051ED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8566" y="2556932"/>
            <a:ext cx="4514865" cy="3447626"/>
          </a:xfrm>
          <a:prstGeom prst="rect">
            <a:avLst/>
          </a:prstGeom>
        </p:spPr>
      </p:pic>
    </p:spTree>
    <p:extLst>
      <p:ext uri="{BB962C8B-B14F-4D97-AF65-F5344CB8AC3E}">
        <p14:creationId xmlns:p14="http://schemas.microsoft.com/office/powerpoint/2010/main" val="1749483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endParaRPr lang="en-US" dirty="0"/>
          </a:p>
          <a:p>
            <a:pPr marL="0" indent="0">
              <a:buNone/>
            </a:pPr>
            <a:endParaRPr lang="en-US" dirty="0"/>
          </a:p>
        </p:txBody>
      </p:sp>
      <p:sp>
        <p:nvSpPr>
          <p:cNvPr id="5" name="Title 1">
            <a:extLst>
              <a:ext uri="{FF2B5EF4-FFF2-40B4-BE49-F238E27FC236}">
                <a16:creationId xmlns:a16="http://schemas.microsoft.com/office/drawing/2014/main" id="{FA7EBF9A-762D-0FDB-B971-559DF6626F11}"/>
              </a:ext>
            </a:extLst>
          </p:cNvPr>
          <p:cNvSpPr>
            <a:spLocks noGrp="1"/>
          </p:cNvSpPr>
          <p:nvPr>
            <p:ph type="title"/>
          </p:nvPr>
        </p:nvSpPr>
        <p:spPr>
          <a:xfrm>
            <a:off x="1295402" y="982132"/>
            <a:ext cx="9601196" cy="1303867"/>
          </a:xfrm>
        </p:spPr>
        <p:txBody>
          <a:bodyPr/>
          <a:lstStyle/>
          <a:p>
            <a:r>
              <a:rPr lang="en-US" b="1" dirty="0"/>
              <a:t>Result</a:t>
            </a:r>
            <a:endParaRPr lang="en-IN" b="1" dirty="0"/>
          </a:p>
        </p:txBody>
      </p:sp>
      <p:pic>
        <p:nvPicPr>
          <p:cNvPr id="7" name="Picture 6">
            <a:extLst>
              <a:ext uri="{FF2B5EF4-FFF2-40B4-BE49-F238E27FC236}">
                <a16:creationId xmlns:a16="http://schemas.microsoft.com/office/drawing/2014/main" id="{AF9856E7-32E3-93D8-E621-FB373810D5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9920" y="2674068"/>
            <a:ext cx="3697121" cy="3457493"/>
          </a:xfrm>
          <a:prstGeom prst="rect">
            <a:avLst/>
          </a:prstGeom>
        </p:spPr>
      </p:pic>
    </p:spTree>
    <p:extLst>
      <p:ext uri="{BB962C8B-B14F-4D97-AF65-F5344CB8AC3E}">
        <p14:creationId xmlns:p14="http://schemas.microsoft.com/office/powerpoint/2010/main" val="27640617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DA92B-DA33-4B3D-BF2D-2D460FB05BE3}"/>
              </a:ext>
            </a:extLst>
          </p:cNvPr>
          <p:cNvSpPr>
            <a:spLocks noGrp="1"/>
          </p:cNvSpPr>
          <p:nvPr>
            <p:ph type="title"/>
          </p:nvPr>
        </p:nvSpPr>
        <p:spPr/>
        <p:txBody>
          <a:bodyPr>
            <a:normAutofit fontScale="90000"/>
          </a:bodyPr>
          <a:lstStyle/>
          <a:p>
            <a:r>
              <a:rPr lang="en-US" b="1" dirty="0"/>
              <a:t>Machine Learning Algorithm Used and Why?</a:t>
            </a:r>
            <a:endParaRPr lang="en-IN" b="1" dirty="0"/>
          </a:p>
        </p:txBody>
      </p:sp>
      <p:sp>
        <p:nvSpPr>
          <p:cNvPr id="3" name="Content Placeholder 2">
            <a:extLst>
              <a:ext uri="{FF2B5EF4-FFF2-40B4-BE49-F238E27FC236}">
                <a16:creationId xmlns:a16="http://schemas.microsoft.com/office/drawing/2014/main" id="{2CC3DBA5-A27F-4010-8DC4-51F922E83E5B}"/>
              </a:ext>
            </a:extLst>
          </p:cNvPr>
          <p:cNvSpPr>
            <a:spLocks noGrp="1"/>
          </p:cNvSpPr>
          <p:nvPr>
            <p:ph idx="1"/>
          </p:nvPr>
        </p:nvSpPr>
        <p:spPr/>
        <p:txBody>
          <a:bodyPr>
            <a:normAutofit/>
          </a:bodyPr>
          <a:lstStyle/>
          <a:p>
            <a:r>
              <a:rPr lang="en-US" dirty="0"/>
              <a:t>Choosing a right Machine Learning algorithm to train the model is one of the most prominent step while developing an machine learning based project.</a:t>
            </a:r>
          </a:p>
          <a:p>
            <a:pPr marL="0" indent="0">
              <a:buNone/>
            </a:pPr>
            <a:r>
              <a:rPr lang="en-IN" dirty="0"/>
              <a:t>Here we are going to use Random Forest Classifier Algorithm </a:t>
            </a:r>
          </a:p>
          <a:p>
            <a:pPr marL="0" indent="0">
              <a:buNone/>
            </a:pPr>
            <a:r>
              <a:rPr lang="en-IN" b="1" dirty="0"/>
              <a:t>Reason: </a:t>
            </a:r>
            <a:r>
              <a:rPr lang="en-US" dirty="0"/>
              <a:t>Random Forest Classifier is a type of supervised learning. </a:t>
            </a:r>
            <a:r>
              <a:rPr lang="en-US" b="0" i="0" dirty="0">
                <a:solidFill>
                  <a:srgbClr val="222222"/>
                </a:solidFill>
                <a:effectLst/>
                <a:latin typeface="+mj-lt"/>
              </a:rPr>
              <a:t>It builds decision trees on different samples and takes their majority vote for classification.</a:t>
            </a:r>
            <a:endParaRPr lang="en-US" dirty="0">
              <a:latin typeface="+mj-lt"/>
            </a:endParaRPr>
          </a:p>
          <a:p>
            <a:pPr marL="0" indent="0">
              <a:buNone/>
            </a:pPr>
            <a:endParaRPr lang="en-US" dirty="0"/>
          </a:p>
        </p:txBody>
      </p:sp>
    </p:spTree>
    <p:extLst>
      <p:ext uri="{BB962C8B-B14F-4D97-AF65-F5344CB8AC3E}">
        <p14:creationId xmlns:p14="http://schemas.microsoft.com/office/powerpoint/2010/main" val="3980522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DA92B-DA33-4B3D-BF2D-2D460FB05BE3}"/>
              </a:ext>
            </a:extLst>
          </p:cNvPr>
          <p:cNvSpPr>
            <a:spLocks noGrp="1"/>
          </p:cNvSpPr>
          <p:nvPr>
            <p:ph type="title"/>
          </p:nvPr>
        </p:nvSpPr>
        <p:spPr/>
        <p:txBody>
          <a:bodyPr>
            <a:normAutofit/>
          </a:bodyPr>
          <a:lstStyle/>
          <a:p>
            <a:r>
              <a:rPr lang="en-US" b="1" dirty="0"/>
              <a:t>Conclusion</a:t>
            </a:r>
            <a:endParaRPr lang="en-IN" b="1" dirty="0"/>
          </a:p>
        </p:txBody>
      </p:sp>
      <p:sp>
        <p:nvSpPr>
          <p:cNvPr id="3" name="Content Placeholder 2">
            <a:extLst>
              <a:ext uri="{FF2B5EF4-FFF2-40B4-BE49-F238E27FC236}">
                <a16:creationId xmlns:a16="http://schemas.microsoft.com/office/drawing/2014/main" id="{2CC3DBA5-A27F-4010-8DC4-51F922E83E5B}"/>
              </a:ext>
            </a:extLst>
          </p:cNvPr>
          <p:cNvSpPr>
            <a:spLocks noGrp="1"/>
          </p:cNvSpPr>
          <p:nvPr>
            <p:ph idx="1"/>
          </p:nvPr>
        </p:nvSpPr>
        <p:spPr/>
        <p:txBody>
          <a:bodyPr>
            <a:normAutofit/>
          </a:bodyPr>
          <a:lstStyle/>
          <a:p>
            <a:pPr marL="0" indent="0">
              <a:buNone/>
            </a:pPr>
            <a:endParaRPr lang="en-US" dirty="0"/>
          </a:p>
          <a:p>
            <a:r>
              <a:rPr lang="en-US" dirty="0"/>
              <a:t>There are some places that have a reasonable number of restaurants while some of them don’t have a single restaurant.</a:t>
            </a:r>
          </a:p>
          <a:p>
            <a:r>
              <a:rPr lang="en-US" dirty="0"/>
              <a:t>The Reason for this can be their demographic location, market attractiveness, etc.</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073445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DA92B-DA33-4B3D-BF2D-2D460FB05BE3}"/>
              </a:ext>
            </a:extLst>
          </p:cNvPr>
          <p:cNvSpPr>
            <a:spLocks noGrp="1"/>
          </p:cNvSpPr>
          <p:nvPr>
            <p:ph type="title"/>
          </p:nvPr>
        </p:nvSpPr>
        <p:spPr/>
        <p:txBody>
          <a:bodyPr>
            <a:normAutofit/>
          </a:bodyPr>
          <a:lstStyle/>
          <a:p>
            <a:r>
              <a:rPr lang="en-US" b="1" dirty="0"/>
              <a:t>Future Scope</a:t>
            </a:r>
            <a:endParaRPr lang="en-IN" b="1" dirty="0"/>
          </a:p>
        </p:txBody>
      </p:sp>
      <p:sp>
        <p:nvSpPr>
          <p:cNvPr id="3" name="Content Placeholder 2">
            <a:extLst>
              <a:ext uri="{FF2B5EF4-FFF2-40B4-BE49-F238E27FC236}">
                <a16:creationId xmlns:a16="http://schemas.microsoft.com/office/drawing/2014/main" id="{2CC3DBA5-A27F-4010-8DC4-51F922E83E5B}"/>
              </a:ext>
            </a:extLst>
          </p:cNvPr>
          <p:cNvSpPr>
            <a:spLocks noGrp="1"/>
          </p:cNvSpPr>
          <p:nvPr>
            <p:ph idx="1"/>
          </p:nvPr>
        </p:nvSpPr>
        <p:spPr/>
        <p:txBody>
          <a:bodyPr>
            <a:normAutofit fontScale="92500" lnSpcReduction="20000"/>
          </a:bodyPr>
          <a:lstStyle/>
          <a:p>
            <a:r>
              <a:rPr lang="en-US" dirty="0"/>
              <a:t>We will try to enhance the dataset by including more cities (like Mumbai, Hyderabad, Pune, Bangalore, etc.) </a:t>
            </a:r>
          </a:p>
          <a:p>
            <a:r>
              <a:rPr lang="en-US" dirty="0"/>
              <a:t>We will try to build a user interface. </a:t>
            </a:r>
          </a:p>
          <a:p>
            <a:r>
              <a:rPr lang="en-US" dirty="0"/>
              <a:t>We will try to incorporate Restaurant Recommendation System based on Collaborative filtering. </a:t>
            </a:r>
          </a:p>
          <a:p>
            <a:r>
              <a:rPr lang="en-US" dirty="0"/>
              <a:t>We will try to improve our data analysis and prediction by adding more features like life expectancy, and customer reviews on the demographic location. </a:t>
            </a:r>
          </a:p>
          <a:p>
            <a:r>
              <a:rPr lang="en-US" dirty="0"/>
              <a:t>We will try to add a Customer review system for the pre-existing restaurants in that location which will help to build a community.</a:t>
            </a:r>
          </a:p>
        </p:txBody>
      </p:sp>
    </p:spTree>
    <p:extLst>
      <p:ext uri="{BB962C8B-B14F-4D97-AF65-F5344CB8AC3E}">
        <p14:creationId xmlns:p14="http://schemas.microsoft.com/office/powerpoint/2010/main" val="39941137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A62792-5934-4502-BB1C-A584CA5E1055}"/>
              </a:ext>
            </a:extLst>
          </p:cNvPr>
          <p:cNvSpPr>
            <a:spLocks noGrp="1"/>
          </p:cNvSpPr>
          <p:nvPr>
            <p:ph type="title"/>
          </p:nvPr>
        </p:nvSpPr>
        <p:spPr>
          <a:xfrm>
            <a:off x="1130488" y="1287799"/>
            <a:ext cx="9613861" cy="1080938"/>
          </a:xfrm>
        </p:spPr>
        <p:txBody>
          <a:bodyPr/>
          <a:lstStyle/>
          <a:p>
            <a:pPr algn="ctr"/>
            <a:r>
              <a:rPr lang="en-US" b="1" dirty="0"/>
              <a:t>THANK YOU!!</a:t>
            </a:r>
            <a:endParaRPr lang="en-IN" b="1" dirty="0"/>
          </a:p>
        </p:txBody>
      </p:sp>
    </p:spTree>
    <p:extLst>
      <p:ext uri="{BB962C8B-B14F-4D97-AF65-F5344CB8AC3E}">
        <p14:creationId xmlns:p14="http://schemas.microsoft.com/office/powerpoint/2010/main" val="957558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88DDCB-6C80-47AC-211F-CF6153708F06}"/>
              </a:ext>
            </a:extLst>
          </p:cNvPr>
          <p:cNvSpPr>
            <a:spLocks noGrp="1"/>
          </p:cNvSpPr>
          <p:nvPr>
            <p:ph type="title"/>
          </p:nvPr>
        </p:nvSpPr>
        <p:spPr/>
        <p:txBody>
          <a:bodyPr/>
          <a:lstStyle/>
          <a:p>
            <a:r>
              <a:rPr lang="en-IN" b="1" dirty="0"/>
              <a:t>References</a:t>
            </a:r>
          </a:p>
        </p:txBody>
      </p:sp>
      <p:sp>
        <p:nvSpPr>
          <p:cNvPr id="4" name="Content Placeholder 3">
            <a:extLst>
              <a:ext uri="{FF2B5EF4-FFF2-40B4-BE49-F238E27FC236}">
                <a16:creationId xmlns:a16="http://schemas.microsoft.com/office/drawing/2014/main" id="{95FA1F23-6CA6-7682-BD31-29C8FEBC6B17}"/>
              </a:ext>
            </a:extLst>
          </p:cNvPr>
          <p:cNvSpPr>
            <a:spLocks noGrp="1"/>
          </p:cNvSpPr>
          <p:nvPr>
            <p:ph idx="1"/>
          </p:nvPr>
        </p:nvSpPr>
        <p:spPr/>
        <p:txBody>
          <a:bodyPr>
            <a:normAutofit fontScale="70000" lnSpcReduction="20000"/>
          </a:bodyPr>
          <a:lstStyle/>
          <a:p>
            <a:r>
              <a:rPr lang="en-IN" dirty="0"/>
              <a:t>1. </a:t>
            </a:r>
            <a:r>
              <a:rPr lang="en-IN" dirty="0" err="1"/>
              <a:t>Berumen</a:t>
            </a:r>
            <a:r>
              <a:rPr lang="en-IN" dirty="0"/>
              <a:t> Calderón, Mauro Felipe, Damayanti </a:t>
            </a:r>
            <a:r>
              <a:rPr lang="en-IN" dirty="0" err="1"/>
              <a:t>Estolano</a:t>
            </a:r>
            <a:r>
              <a:rPr lang="en-IN" dirty="0"/>
              <a:t> Cristerna, Angelica Selene Sterling </a:t>
            </a:r>
            <a:r>
              <a:rPr lang="en-IN" dirty="0" err="1"/>
              <a:t>Zozoaga</a:t>
            </a:r>
            <a:r>
              <a:rPr lang="en-IN" dirty="0"/>
              <a:t>, and </a:t>
            </a:r>
            <a:r>
              <a:rPr lang="en-IN" dirty="0" err="1"/>
              <a:t>Andreé</a:t>
            </a:r>
            <a:r>
              <a:rPr lang="en-IN" dirty="0"/>
              <a:t> Ricardo </a:t>
            </a:r>
            <a:r>
              <a:rPr lang="en-IN" dirty="0" err="1"/>
              <a:t>Berumen</a:t>
            </a:r>
            <a:r>
              <a:rPr lang="en-IN" dirty="0"/>
              <a:t> Calderón. "Model to assess the selection of the optimal location for a restaurant, a quantitative approach. Case study: Theme restaurants in Cancun, Mexico." Journal of Foodservice Business Research 24, no. 4 (2021): 457-501. </a:t>
            </a:r>
          </a:p>
          <a:p>
            <a:r>
              <a:rPr lang="en-IN" dirty="0"/>
              <a:t>2. Hariharan, R., Arish </a:t>
            </a:r>
            <a:r>
              <a:rPr lang="en-IN" dirty="0" err="1"/>
              <a:t>Pitchai</a:t>
            </a:r>
            <a:r>
              <a:rPr lang="en-IN" dirty="0"/>
              <a:t>, and M. </a:t>
            </a:r>
            <a:r>
              <a:rPr lang="en-IN" dirty="0" err="1"/>
              <a:t>Dhilsath</a:t>
            </a:r>
            <a:r>
              <a:rPr lang="en-IN" dirty="0"/>
              <a:t> Fathima. "Prediction of Locations Using Unsupervised Learning Method to Open a Restaurant Branch." In Conference on Multimedia, Interaction, Design and Innovation, pp. 59-71. Springer, Cham, 2020. </a:t>
            </a:r>
          </a:p>
          <a:p>
            <a:r>
              <a:rPr lang="en-IN" dirty="0"/>
              <a:t>3. </a:t>
            </a:r>
            <a:r>
              <a:rPr lang="en-IN" dirty="0" err="1"/>
              <a:t>Baksi</a:t>
            </a:r>
            <a:r>
              <a:rPr lang="en-IN" dirty="0"/>
              <a:t>, </a:t>
            </a:r>
            <a:r>
              <a:rPr lang="en-IN" dirty="0" err="1"/>
              <a:t>Bidisha</a:t>
            </a:r>
            <a:r>
              <a:rPr lang="en-IN" dirty="0"/>
              <a:t> Das, Varsha Rao, and C. </a:t>
            </a:r>
            <a:r>
              <a:rPr lang="en-IN" dirty="0" err="1"/>
              <a:t>Anitha</a:t>
            </a:r>
            <a:r>
              <a:rPr lang="en-IN" dirty="0"/>
              <a:t>. "A Survey on Local Market Analysis for a Successful Restaurant Yield." In Emerging Technologies in Data Mining and Information Security, pp. 249-257. Springer, Singapore, 2019. </a:t>
            </a:r>
          </a:p>
          <a:p>
            <a:r>
              <a:rPr lang="en-IN" dirty="0"/>
              <a:t>4. Dock, Joel P., Wei Song, and Jia Lu. "Evaluation of dine-in restaurant location and competitiveness: Applications of gravity </a:t>
            </a:r>
            <a:r>
              <a:rPr lang="en-IN" dirty="0" err="1"/>
              <a:t>modeling</a:t>
            </a:r>
            <a:r>
              <a:rPr lang="en-IN" dirty="0"/>
              <a:t> in Jefferson County, Kentucky." Applied Geography 60 (2015): 204-209</a:t>
            </a:r>
          </a:p>
        </p:txBody>
      </p:sp>
    </p:spTree>
    <p:extLst>
      <p:ext uri="{BB962C8B-B14F-4D97-AF65-F5344CB8AC3E}">
        <p14:creationId xmlns:p14="http://schemas.microsoft.com/office/powerpoint/2010/main" val="1175122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F3C8C6F-24F5-4188-9D19-8FA613BDB533}"/>
              </a:ext>
            </a:extLst>
          </p:cNvPr>
          <p:cNvSpPr>
            <a:spLocks noGrp="1"/>
          </p:cNvSpPr>
          <p:nvPr>
            <p:ph type="title"/>
          </p:nvPr>
        </p:nvSpPr>
        <p:spPr>
          <a:xfrm>
            <a:off x="922606" y="798024"/>
            <a:ext cx="10570698" cy="5261952"/>
          </a:xfrm>
        </p:spPr>
        <p:txBody>
          <a:bodyPr/>
          <a:lstStyle/>
          <a:p>
            <a:pPr algn="ctr"/>
            <a:r>
              <a:rPr lang="en-US" b="1" dirty="0"/>
              <a:t>OPTIMAL LOCATION PREDICTOR</a:t>
            </a:r>
            <a:endParaRPr lang="en-IN" b="1" dirty="0"/>
          </a:p>
        </p:txBody>
      </p:sp>
    </p:spTree>
    <p:extLst>
      <p:ext uri="{BB962C8B-B14F-4D97-AF65-F5344CB8AC3E}">
        <p14:creationId xmlns:p14="http://schemas.microsoft.com/office/powerpoint/2010/main" val="3357717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734BC-58AF-4D78-9859-EF9C99E3F0A8}"/>
              </a:ext>
            </a:extLst>
          </p:cNvPr>
          <p:cNvSpPr>
            <a:spLocks noGrp="1"/>
          </p:cNvSpPr>
          <p:nvPr>
            <p:ph type="title"/>
          </p:nvPr>
        </p:nvSpPr>
        <p:spPr/>
        <p:txBody>
          <a:bodyPr>
            <a:normAutofit/>
          </a:bodyPr>
          <a:lstStyle/>
          <a:p>
            <a:pPr algn="ctr"/>
            <a:r>
              <a:rPr lang="en-US" dirty="0"/>
              <a:t>    </a:t>
            </a:r>
            <a:r>
              <a:rPr lang="en-US" b="1" dirty="0"/>
              <a:t>Project Description </a:t>
            </a:r>
            <a:endParaRPr lang="en-IN" b="1" dirty="0"/>
          </a:p>
        </p:txBody>
      </p:sp>
      <p:sp>
        <p:nvSpPr>
          <p:cNvPr id="3" name="Content Placeholder 2">
            <a:extLst>
              <a:ext uri="{FF2B5EF4-FFF2-40B4-BE49-F238E27FC236}">
                <a16:creationId xmlns:a16="http://schemas.microsoft.com/office/drawing/2014/main" id="{C417A852-E5DB-4119-AD65-AEDA8870B1DA}"/>
              </a:ext>
            </a:extLst>
          </p:cNvPr>
          <p:cNvSpPr>
            <a:spLocks noGrp="1"/>
          </p:cNvSpPr>
          <p:nvPr>
            <p:ph idx="1"/>
          </p:nvPr>
        </p:nvSpPr>
        <p:spPr/>
        <p:txBody>
          <a:bodyPr>
            <a:normAutofit/>
          </a:bodyPr>
          <a:lstStyle/>
          <a:p>
            <a:endParaRPr lang="en-US" dirty="0"/>
          </a:p>
          <a:p>
            <a:pPr marL="0" indent="0" algn="ctr">
              <a:buNone/>
            </a:pPr>
            <a:r>
              <a:rPr lang="en-US" sz="2800" b="1" dirty="0"/>
              <a:t>Our Project is designed to help an individual to find an optimal place for the opening of a new restaurant.</a:t>
            </a:r>
          </a:p>
          <a:p>
            <a:endParaRPr lang="en-US" dirty="0"/>
          </a:p>
        </p:txBody>
      </p:sp>
    </p:spTree>
    <p:extLst>
      <p:ext uri="{BB962C8B-B14F-4D97-AF65-F5344CB8AC3E}">
        <p14:creationId xmlns:p14="http://schemas.microsoft.com/office/powerpoint/2010/main" val="3138672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4929F-384C-4609-95A0-562CF825EE6B}"/>
              </a:ext>
            </a:extLst>
          </p:cNvPr>
          <p:cNvSpPr>
            <a:spLocks noGrp="1"/>
          </p:cNvSpPr>
          <p:nvPr>
            <p:ph type="title"/>
          </p:nvPr>
        </p:nvSpPr>
        <p:spPr/>
        <p:txBody>
          <a:bodyPr>
            <a:normAutofit fontScale="90000"/>
          </a:bodyPr>
          <a:lstStyle/>
          <a:p>
            <a:r>
              <a:rPr lang="en-US" b="1" dirty="0"/>
              <a:t>Software Development Life Cycle Model</a:t>
            </a:r>
            <a:endParaRPr lang="en-IN" b="1" dirty="0"/>
          </a:p>
        </p:txBody>
      </p:sp>
      <p:sp>
        <p:nvSpPr>
          <p:cNvPr id="3" name="Content Placeholder 2">
            <a:extLst>
              <a:ext uri="{FF2B5EF4-FFF2-40B4-BE49-F238E27FC236}">
                <a16:creationId xmlns:a16="http://schemas.microsoft.com/office/drawing/2014/main" id="{69011BDB-B889-4278-81BB-F76B7540BA65}"/>
              </a:ext>
            </a:extLst>
          </p:cNvPr>
          <p:cNvSpPr>
            <a:spLocks noGrp="1"/>
          </p:cNvSpPr>
          <p:nvPr>
            <p:ph sz="half" idx="1"/>
          </p:nvPr>
        </p:nvSpPr>
        <p:spPr>
          <a:xfrm>
            <a:off x="1298446" y="2560320"/>
            <a:ext cx="9421135" cy="3310128"/>
          </a:xfrm>
        </p:spPr>
        <p:txBody>
          <a:bodyPr>
            <a:normAutofit fontScale="92500"/>
          </a:bodyPr>
          <a:lstStyle/>
          <a:p>
            <a:pPr marL="0" indent="0">
              <a:buNone/>
            </a:pPr>
            <a:r>
              <a:rPr lang="en-US" dirty="0"/>
              <a:t>In this project we are going to follow rapid application development model for the development of this project.</a:t>
            </a:r>
          </a:p>
          <a:p>
            <a:pPr marL="0" indent="0">
              <a:buNone/>
            </a:pPr>
            <a:r>
              <a:rPr lang="en-US" b="1" dirty="0"/>
              <a:t>Reason: </a:t>
            </a:r>
            <a:r>
              <a:rPr lang="en-US" dirty="0"/>
              <a:t>since software size is not much large and there is a time bound and the project has to be made in modules therefore in this project, we are going to use RAD model. </a:t>
            </a:r>
          </a:p>
          <a:p>
            <a:pPr marL="0" indent="0">
              <a:buNone/>
            </a:pPr>
            <a:r>
              <a:rPr lang="en-US" dirty="0"/>
              <a:t>A software project can be implemented using this model if the project can be broken down into small modules wherein each module can be assigned independently to separate teams. These modules can finally be combined to form the final product</a:t>
            </a:r>
            <a:endParaRPr lang="en-IN" dirty="0"/>
          </a:p>
        </p:txBody>
      </p:sp>
    </p:spTree>
    <p:extLst>
      <p:ext uri="{BB962C8B-B14F-4D97-AF65-F5344CB8AC3E}">
        <p14:creationId xmlns:p14="http://schemas.microsoft.com/office/powerpoint/2010/main" val="1726739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F2A6C-4A30-4C90-83AB-724C23A788C1}"/>
              </a:ext>
            </a:extLst>
          </p:cNvPr>
          <p:cNvSpPr>
            <a:spLocks noGrp="1"/>
          </p:cNvSpPr>
          <p:nvPr>
            <p:ph type="title"/>
          </p:nvPr>
        </p:nvSpPr>
        <p:spPr/>
        <p:txBody>
          <a:bodyPr/>
          <a:lstStyle/>
          <a:p>
            <a:r>
              <a:rPr lang="en-US" b="1" dirty="0"/>
              <a:t>Tools &amp; Technologies</a:t>
            </a:r>
            <a:endParaRPr lang="en-IN" b="1" dirty="0"/>
          </a:p>
        </p:txBody>
      </p:sp>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r>
              <a:rPr lang="en-US" dirty="0"/>
              <a:t>Python</a:t>
            </a:r>
          </a:p>
          <a:p>
            <a:r>
              <a:rPr lang="en-US" dirty="0"/>
              <a:t>Machine Learning</a:t>
            </a:r>
          </a:p>
          <a:p>
            <a:r>
              <a:rPr lang="en-US" dirty="0"/>
              <a:t>Visual Studio Code</a:t>
            </a:r>
          </a:p>
          <a:p>
            <a:r>
              <a:rPr lang="en-US" dirty="0"/>
              <a:t>Anaconda</a:t>
            </a:r>
          </a:p>
          <a:p>
            <a:r>
              <a:rPr lang="en-US" dirty="0" err="1"/>
              <a:t>Jupyter</a:t>
            </a:r>
            <a:r>
              <a:rPr lang="en-US" dirty="0"/>
              <a:t> Notebook</a:t>
            </a:r>
          </a:p>
          <a:p>
            <a:r>
              <a:rPr lang="en-US" dirty="0"/>
              <a:t>Git &amp; GitHub</a:t>
            </a:r>
          </a:p>
          <a:p>
            <a:pPr marL="0" indent="0">
              <a:buNone/>
            </a:pPr>
            <a:endParaRPr lang="en-US" dirty="0"/>
          </a:p>
        </p:txBody>
      </p:sp>
    </p:spTree>
    <p:extLst>
      <p:ext uri="{BB962C8B-B14F-4D97-AF65-F5344CB8AC3E}">
        <p14:creationId xmlns:p14="http://schemas.microsoft.com/office/powerpoint/2010/main" val="23096668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r>
              <a:rPr lang="en-US" dirty="0"/>
              <a:t>Geocoding</a:t>
            </a:r>
          </a:p>
          <a:p>
            <a:r>
              <a:rPr lang="en-US" dirty="0"/>
              <a:t>Reverse Geocoding</a:t>
            </a:r>
          </a:p>
          <a:p>
            <a:r>
              <a:rPr lang="en-US" dirty="0"/>
              <a:t>MapQuest API</a:t>
            </a:r>
          </a:p>
          <a:p>
            <a:r>
              <a:rPr lang="en-US" dirty="0"/>
              <a:t>Four Square API</a:t>
            </a:r>
          </a:p>
          <a:p>
            <a:endParaRPr lang="en-US" dirty="0"/>
          </a:p>
          <a:p>
            <a:pPr marL="0" indent="0">
              <a:buNone/>
            </a:pPr>
            <a:endParaRPr lang="en-US" dirty="0"/>
          </a:p>
        </p:txBody>
      </p:sp>
      <p:sp>
        <p:nvSpPr>
          <p:cNvPr id="4" name="Title 1">
            <a:extLst>
              <a:ext uri="{FF2B5EF4-FFF2-40B4-BE49-F238E27FC236}">
                <a16:creationId xmlns:a16="http://schemas.microsoft.com/office/drawing/2014/main" id="{2C75525E-6D93-BAF7-3D27-6989F3BF4E0E}"/>
              </a:ext>
            </a:extLst>
          </p:cNvPr>
          <p:cNvSpPr>
            <a:spLocks noGrp="1"/>
          </p:cNvSpPr>
          <p:nvPr>
            <p:ph type="title"/>
          </p:nvPr>
        </p:nvSpPr>
        <p:spPr>
          <a:xfrm>
            <a:off x="1295402" y="982132"/>
            <a:ext cx="9601196" cy="1303867"/>
          </a:xfrm>
        </p:spPr>
        <p:txBody>
          <a:bodyPr/>
          <a:lstStyle/>
          <a:p>
            <a:pPr algn="l"/>
            <a:r>
              <a:rPr lang="en-US" b="1" dirty="0"/>
              <a:t>Continued</a:t>
            </a:r>
            <a:r>
              <a:rPr lang="en-US" dirty="0"/>
              <a:t>…</a:t>
            </a:r>
            <a:endParaRPr lang="en-IN" dirty="0"/>
          </a:p>
        </p:txBody>
      </p:sp>
    </p:spTree>
    <p:extLst>
      <p:ext uri="{BB962C8B-B14F-4D97-AF65-F5344CB8AC3E}">
        <p14:creationId xmlns:p14="http://schemas.microsoft.com/office/powerpoint/2010/main" val="4039176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F2A6C-4A30-4C90-83AB-724C23A788C1}"/>
              </a:ext>
            </a:extLst>
          </p:cNvPr>
          <p:cNvSpPr>
            <a:spLocks noGrp="1"/>
          </p:cNvSpPr>
          <p:nvPr>
            <p:ph type="title"/>
          </p:nvPr>
        </p:nvSpPr>
        <p:spPr/>
        <p:txBody>
          <a:bodyPr/>
          <a:lstStyle/>
          <a:p>
            <a:r>
              <a:rPr lang="en-US" b="1" dirty="0"/>
              <a:t>Libraries Used</a:t>
            </a:r>
            <a:endParaRPr lang="en-IN" b="1" dirty="0"/>
          </a:p>
        </p:txBody>
      </p:sp>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r>
              <a:rPr lang="en-US" dirty="0" err="1"/>
              <a:t>Numpy</a:t>
            </a:r>
            <a:endParaRPr lang="en-US" dirty="0"/>
          </a:p>
          <a:p>
            <a:r>
              <a:rPr lang="en-US" dirty="0"/>
              <a:t>Pandas</a:t>
            </a:r>
          </a:p>
          <a:p>
            <a:r>
              <a:rPr lang="en-US" dirty="0"/>
              <a:t>Matplotlib</a:t>
            </a:r>
          </a:p>
          <a:p>
            <a:r>
              <a:rPr lang="en-US" dirty="0"/>
              <a:t>Folium</a:t>
            </a:r>
          </a:p>
          <a:p>
            <a:r>
              <a:rPr lang="en-US" dirty="0"/>
              <a:t>Scikit-Learn</a:t>
            </a:r>
          </a:p>
          <a:p>
            <a:r>
              <a:rPr lang="en-US" dirty="0"/>
              <a:t>Pickle</a:t>
            </a:r>
          </a:p>
        </p:txBody>
      </p:sp>
    </p:spTree>
    <p:extLst>
      <p:ext uri="{BB962C8B-B14F-4D97-AF65-F5344CB8AC3E}">
        <p14:creationId xmlns:p14="http://schemas.microsoft.com/office/powerpoint/2010/main" val="1887117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endParaRPr lang="en-US" dirty="0"/>
          </a:p>
          <a:p>
            <a:pPr marL="0" indent="0">
              <a:buNone/>
            </a:pPr>
            <a:endParaRPr lang="en-US" dirty="0"/>
          </a:p>
        </p:txBody>
      </p:sp>
      <p:pic>
        <p:nvPicPr>
          <p:cNvPr id="4" name="Picture 3">
            <a:extLst>
              <a:ext uri="{FF2B5EF4-FFF2-40B4-BE49-F238E27FC236}">
                <a16:creationId xmlns:a16="http://schemas.microsoft.com/office/drawing/2014/main" id="{DDFD581C-D8B6-BC60-2C05-50B90077C7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0239" y="2704910"/>
            <a:ext cx="8351520" cy="2831326"/>
          </a:xfrm>
          <a:prstGeom prst="rect">
            <a:avLst/>
          </a:prstGeom>
        </p:spPr>
      </p:pic>
      <p:sp>
        <p:nvSpPr>
          <p:cNvPr id="5" name="Title 1">
            <a:extLst>
              <a:ext uri="{FF2B5EF4-FFF2-40B4-BE49-F238E27FC236}">
                <a16:creationId xmlns:a16="http://schemas.microsoft.com/office/drawing/2014/main" id="{FA7EBF9A-762D-0FDB-B971-559DF6626F11}"/>
              </a:ext>
            </a:extLst>
          </p:cNvPr>
          <p:cNvSpPr>
            <a:spLocks noGrp="1"/>
          </p:cNvSpPr>
          <p:nvPr>
            <p:ph type="title"/>
          </p:nvPr>
        </p:nvSpPr>
        <p:spPr>
          <a:xfrm>
            <a:off x="1295402" y="982132"/>
            <a:ext cx="9601196" cy="1303867"/>
          </a:xfrm>
        </p:spPr>
        <p:txBody>
          <a:bodyPr/>
          <a:lstStyle/>
          <a:p>
            <a:r>
              <a:rPr lang="en-US" b="1" dirty="0"/>
              <a:t>How API Works?</a:t>
            </a:r>
            <a:endParaRPr lang="en-IN" b="1" dirty="0"/>
          </a:p>
        </p:txBody>
      </p:sp>
    </p:spTree>
    <p:extLst>
      <p:ext uri="{BB962C8B-B14F-4D97-AF65-F5344CB8AC3E}">
        <p14:creationId xmlns:p14="http://schemas.microsoft.com/office/powerpoint/2010/main" val="1891572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2EA82A-B009-4BC8-8F37-EBC419BB5CAD}"/>
              </a:ext>
            </a:extLst>
          </p:cNvPr>
          <p:cNvSpPr>
            <a:spLocks noGrp="1"/>
          </p:cNvSpPr>
          <p:nvPr>
            <p:ph idx="1"/>
          </p:nvPr>
        </p:nvSpPr>
        <p:spPr/>
        <p:txBody>
          <a:bodyPr>
            <a:normAutofit/>
          </a:bodyPr>
          <a:lstStyle/>
          <a:p>
            <a:endParaRPr lang="en-US" dirty="0"/>
          </a:p>
          <a:p>
            <a:pPr marL="0" indent="0">
              <a:buNone/>
            </a:pPr>
            <a:endParaRPr lang="en-US" dirty="0"/>
          </a:p>
        </p:txBody>
      </p:sp>
      <p:sp>
        <p:nvSpPr>
          <p:cNvPr id="5" name="Title 1">
            <a:extLst>
              <a:ext uri="{FF2B5EF4-FFF2-40B4-BE49-F238E27FC236}">
                <a16:creationId xmlns:a16="http://schemas.microsoft.com/office/drawing/2014/main" id="{FA7EBF9A-762D-0FDB-B971-559DF6626F11}"/>
              </a:ext>
            </a:extLst>
          </p:cNvPr>
          <p:cNvSpPr>
            <a:spLocks noGrp="1"/>
          </p:cNvSpPr>
          <p:nvPr>
            <p:ph type="title"/>
          </p:nvPr>
        </p:nvSpPr>
        <p:spPr>
          <a:xfrm>
            <a:off x="1295402" y="982132"/>
            <a:ext cx="9601196" cy="1303867"/>
          </a:xfrm>
        </p:spPr>
        <p:txBody>
          <a:bodyPr/>
          <a:lstStyle/>
          <a:p>
            <a:r>
              <a:rPr lang="en-US" b="1" dirty="0"/>
              <a:t>Data Flow Diagram</a:t>
            </a:r>
            <a:endParaRPr lang="en-IN" b="1" dirty="0"/>
          </a:p>
        </p:txBody>
      </p:sp>
      <p:pic>
        <p:nvPicPr>
          <p:cNvPr id="6" name="Picture 5">
            <a:extLst>
              <a:ext uri="{FF2B5EF4-FFF2-40B4-BE49-F238E27FC236}">
                <a16:creationId xmlns:a16="http://schemas.microsoft.com/office/drawing/2014/main" id="{A4888F51-D14A-147D-007B-D1CA8605EF1F}"/>
              </a:ext>
            </a:extLst>
          </p:cNvPr>
          <p:cNvPicPr>
            <a:picLocks noChangeAspect="1"/>
          </p:cNvPicPr>
          <p:nvPr/>
        </p:nvPicPr>
        <p:blipFill rotWithShape="1">
          <a:blip r:embed="rId2">
            <a:extLst>
              <a:ext uri="{28A0092B-C50C-407E-A947-70E740481C1C}">
                <a14:useLocalDpi xmlns:a14="http://schemas.microsoft.com/office/drawing/2010/main" val="0"/>
              </a:ext>
            </a:extLst>
          </a:blip>
          <a:srcRect b="51605"/>
          <a:stretch/>
        </p:blipFill>
        <p:spPr>
          <a:xfrm>
            <a:off x="3728720" y="2407919"/>
            <a:ext cx="5455920" cy="3509024"/>
          </a:xfrm>
          <a:prstGeom prst="rect">
            <a:avLst/>
          </a:prstGeom>
        </p:spPr>
      </p:pic>
    </p:spTree>
    <p:extLst>
      <p:ext uri="{BB962C8B-B14F-4D97-AF65-F5344CB8AC3E}">
        <p14:creationId xmlns:p14="http://schemas.microsoft.com/office/powerpoint/2010/main" val="248492065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1053</TotalTime>
  <Words>641</Words>
  <Application>Microsoft Office PowerPoint</Application>
  <PresentationFormat>Widescreen</PresentationFormat>
  <Paragraphs>59</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Garamond</vt:lpstr>
      <vt:lpstr>Organic</vt:lpstr>
      <vt:lpstr>MINOR PROJECT – 2 (150603)</vt:lpstr>
      <vt:lpstr>OPTIMAL LOCATION PREDICTOR</vt:lpstr>
      <vt:lpstr>    Project Description </vt:lpstr>
      <vt:lpstr>Software Development Life Cycle Model</vt:lpstr>
      <vt:lpstr>Tools &amp; Technologies</vt:lpstr>
      <vt:lpstr>Continued…</vt:lpstr>
      <vt:lpstr>Libraries Used</vt:lpstr>
      <vt:lpstr>How API Works?</vt:lpstr>
      <vt:lpstr>Data Flow Diagram</vt:lpstr>
      <vt:lpstr>Data Flow Diagram</vt:lpstr>
      <vt:lpstr>Creating Grids</vt:lpstr>
      <vt:lpstr>Nearby Venues Data</vt:lpstr>
      <vt:lpstr>Result</vt:lpstr>
      <vt:lpstr>Result</vt:lpstr>
      <vt:lpstr>Machine Learning Algorithm Used and Why?</vt:lpstr>
      <vt:lpstr>Conclusion</vt:lpstr>
      <vt:lpstr>Future Scope</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abhinav chaturvedi</dc:creator>
  <cp:lastModifiedBy>abhinav chaturvedi</cp:lastModifiedBy>
  <cp:revision>133</cp:revision>
  <dcterms:created xsi:type="dcterms:W3CDTF">2021-08-14T15:54:20Z</dcterms:created>
  <dcterms:modified xsi:type="dcterms:W3CDTF">2022-05-06T00:23:47Z</dcterms:modified>
</cp:coreProperties>
</file>

<file path=docProps/thumbnail.jpeg>
</file>